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Bebas Neue Bold" panose="020B0604020202020204" charset="0"/>
      <p:regular r:id="rId17"/>
    </p:embeddedFont>
    <p:embeddedFont>
      <p:font typeface="Intro Rust" panose="020B0604020202020204" charset="0"/>
      <p:regular r:id="rId18"/>
    </p:embeddedFont>
    <p:embeddedFont>
      <p:font typeface="Poppins" panose="00000500000000000000" pitchFamily="2" charset="0"/>
      <p:regular r:id="rId19"/>
    </p:embeddedFont>
    <p:embeddedFont>
      <p:font typeface="Poppins Bold" panose="020B0604020202020204" charset="0"/>
      <p:regular r:id="rId20"/>
    </p:embeddedFont>
    <p:embeddedFont>
      <p:font typeface="Poppins Light" panose="00000400000000000000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svg"/><Relationship Id="rId7" Type="http://schemas.openxmlformats.org/officeDocument/2006/relationships/image" Target="../media/image10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87942" y="1157577"/>
            <a:ext cx="8512116" cy="7971845"/>
          </a:xfrm>
          <a:custGeom>
            <a:avLst/>
            <a:gdLst/>
            <a:ahLst/>
            <a:cxnLst/>
            <a:rect l="l" t="t" r="r" b="b"/>
            <a:pathLst>
              <a:path w="8512116" h="7971845">
                <a:moveTo>
                  <a:pt x="0" y="0"/>
                </a:moveTo>
                <a:lnTo>
                  <a:pt x="8512116" y="0"/>
                </a:lnTo>
                <a:lnTo>
                  <a:pt x="8512116" y="7971845"/>
                </a:lnTo>
                <a:lnTo>
                  <a:pt x="0" y="79718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2" r="-1162"/>
            </a:stretch>
          </a:blipFill>
        </p:spPr>
        <p:txBody>
          <a:bodyPr/>
          <a:lstStyle/>
          <a:p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657195" y="1028700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254436" y="1375047"/>
            <a:ext cx="17293976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254436" y="1375047"/>
            <a:ext cx="10446312" cy="8617242"/>
          </a:xfrm>
          <a:custGeom>
            <a:avLst/>
            <a:gdLst/>
            <a:ahLst/>
            <a:cxnLst/>
            <a:rect l="l" t="t" r="r" b="b"/>
            <a:pathLst>
              <a:path w="10446312" h="8617242">
                <a:moveTo>
                  <a:pt x="0" y="0"/>
                </a:moveTo>
                <a:lnTo>
                  <a:pt x="10446312" y="0"/>
                </a:lnTo>
                <a:lnTo>
                  <a:pt x="10446312" y="8617242"/>
                </a:lnTo>
                <a:lnTo>
                  <a:pt x="0" y="86172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87" t="-752" r="-50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TextBox 5"/>
          <p:cNvSpPr txBox="1"/>
          <p:nvPr/>
        </p:nvSpPr>
        <p:spPr>
          <a:xfrm>
            <a:off x="4592019" y="-1439"/>
            <a:ext cx="9103961" cy="1376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70"/>
              </a:lnSpc>
              <a:spcBef>
                <a:spcPct val="0"/>
              </a:spcBef>
            </a:pPr>
            <a:r>
              <a:rPr lang="en-US" sz="79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DIAGRAMMA DEI CASI D’USO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114022" y="1618121"/>
            <a:ext cx="6174145" cy="1581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0696" lvl="1">
              <a:lnSpc>
                <a:spcPts val="4159"/>
              </a:lnSpc>
            </a:pPr>
            <a:r>
              <a:rPr lang="it-IT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Descrizione delle funzioni e dei servizi offerti dal sistema, con gli </a:t>
            </a:r>
            <a:r>
              <a:rPr lang="en-US" sz="2800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attori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800" u="sng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Utente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800" u="sng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Gestore</a:t>
            </a:r>
            <a:r>
              <a:rPr lang="en-US" sz="2800" u="sng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e </a:t>
            </a:r>
            <a:r>
              <a:rPr lang="en-US" sz="2800" u="sng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Banca</a:t>
            </a:r>
            <a:r>
              <a:rPr lang="en-US" sz="28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447386" y="1310464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450096" y="1605175"/>
            <a:ext cx="878961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0933831" y="425834"/>
            <a:ext cx="6908989" cy="9435332"/>
          </a:xfrm>
          <a:custGeom>
            <a:avLst/>
            <a:gdLst/>
            <a:ahLst/>
            <a:cxnLst/>
            <a:rect l="l" t="t" r="r" b="b"/>
            <a:pathLst>
              <a:path w="6249985" h="9040991">
                <a:moveTo>
                  <a:pt x="0" y="0"/>
                </a:moveTo>
                <a:lnTo>
                  <a:pt x="6249985" y="0"/>
                </a:lnTo>
                <a:lnTo>
                  <a:pt x="6249985" y="9040990"/>
                </a:lnTo>
                <a:lnTo>
                  <a:pt x="0" y="9040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77" b="-3081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1160326" y="179910"/>
            <a:ext cx="7369149" cy="1161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70"/>
              </a:lnSpc>
              <a:spcBef>
                <a:spcPct val="0"/>
              </a:spcBef>
            </a:pPr>
            <a:r>
              <a:rPr lang="en-US" sz="74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DIAGRAMMA DI SEQUENZA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0635" y="1899885"/>
            <a:ext cx="8328533" cy="1550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3902" lvl="1" algn="l">
              <a:lnSpc>
                <a:spcPts val="4070"/>
              </a:lnSpc>
            </a:pP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Illustrazione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flusso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logico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porta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dalla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alla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visualizzazione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modello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3D.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592813" y="106128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203779" y="1355997"/>
            <a:ext cx="16432791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203779" y="1721792"/>
            <a:ext cx="8288373" cy="7889781"/>
          </a:xfrm>
          <a:custGeom>
            <a:avLst/>
            <a:gdLst/>
            <a:ahLst/>
            <a:cxnLst/>
            <a:rect l="l" t="t" r="r" b="b"/>
            <a:pathLst>
              <a:path w="8288373" h="7889781">
                <a:moveTo>
                  <a:pt x="0" y="0"/>
                </a:moveTo>
                <a:lnTo>
                  <a:pt x="8288373" y="0"/>
                </a:lnTo>
                <a:lnTo>
                  <a:pt x="8288373" y="7889780"/>
                </a:lnTo>
                <a:lnTo>
                  <a:pt x="0" y="78897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2" r="-18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4775165" y="-217982"/>
            <a:ext cx="9433974" cy="1573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DIAGRAMMA DELLE CLASSI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76810" y="1645592"/>
            <a:ext cx="6900412" cy="1545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3902" lvl="1" algn="l">
              <a:lnSpc>
                <a:spcPts val="4070"/>
              </a:lnSpc>
            </a:pP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Struttura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legami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delle </a:t>
            </a:r>
            <a:r>
              <a:rPr lang="en-US" sz="29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entità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Utente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Pagamento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907" u="sng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 </a:t>
            </a:r>
            <a:r>
              <a:rPr lang="en-US" sz="2907" u="sng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Location</a:t>
            </a:r>
            <a:r>
              <a:rPr lang="en-US" sz="29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121148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1028700" y="1506197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4231131" y="-44920"/>
            <a:ext cx="9825737" cy="1551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70"/>
              </a:lnSpc>
              <a:spcBef>
                <a:spcPct val="0"/>
              </a:spcBef>
            </a:pPr>
            <a:r>
              <a:rPr lang="en-US" sz="89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STIMA DEI COSTI (COCOMO)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632331" y="1800908"/>
            <a:ext cx="14298292" cy="4866592"/>
            <a:chOff x="0" y="0"/>
            <a:chExt cx="3765805" cy="139712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65805" cy="1397126"/>
            </a:xfrm>
            <a:custGeom>
              <a:avLst/>
              <a:gdLst/>
              <a:ahLst/>
              <a:cxnLst/>
              <a:rect l="l" t="t" r="r" b="b"/>
              <a:pathLst>
                <a:path w="3765805" h="1397126">
                  <a:moveTo>
                    <a:pt x="0" y="0"/>
                  </a:moveTo>
                  <a:lnTo>
                    <a:pt x="3765805" y="0"/>
                  </a:lnTo>
                  <a:lnTo>
                    <a:pt x="3765805" y="1397126"/>
                  </a:lnTo>
                  <a:lnTo>
                    <a:pt x="0" y="1397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3765805" cy="14638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139238" y="4318094"/>
            <a:ext cx="9525" cy="927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1835656" y="1844966"/>
            <a:ext cx="13485139" cy="2814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2.4 (Progetto semplice e di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piccole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dimensioni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1.05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2.5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 0.38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KLOC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= 1 (=&gt; 1000 -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Numero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massimo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righe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codice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utilizzabili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39238" y="4299044"/>
            <a:ext cx="9525" cy="1509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30"/>
              </a:lnSpc>
              <a:spcBef>
                <a:spcPct val="0"/>
              </a:spcBef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1835656" y="4854667"/>
            <a:ext cx="11435827" cy="1690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Effort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= a x (KLOC)^b = 2.4 x (1)^1.05 = 2.4 PM (</a:t>
            </a:r>
            <a:r>
              <a:rPr lang="en-US" sz="32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Persone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/Mese)</a:t>
            </a:r>
          </a:p>
          <a:p>
            <a:pPr algn="l">
              <a:lnSpc>
                <a:spcPts val="4490"/>
              </a:lnSpc>
              <a:spcBef>
                <a:spcPct val="0"/>
              </a:spcBef>
            </a:pP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Time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=</a:t>
            </a:r>
            <a:r>
              <a:rPr lang="en-US" sz="320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2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 x (Effort)^d = 2.5 x (2.4)^0.38 = 3.5 M (Mesi)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653781" y="108033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9" y="0"/>
                </a:lnTo>
                <a:lnTo>
                  <a:pt x="436909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" name="AutoShape 3"/>
          <p:cNvSpPr/>
          <p:nvPr/>
        </p:nvSpPr>
        <p:spPr>
          <a:xfrm flipV="1">
            <a:off x="425290" y="1375047"/>
            <a:ext cx="17228492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sp>
        <p:nvSpPr>
          <p:cNvPr id="4" name="TextBox 4"/>
          <p:cNvSpPr txBox="1"/>
          <p:nvPr/>
        </p:nvSpPr>
        <p:spPr>
          <a:xfrm>
            <a:off x="3225893" y="-198932"/>
            <a:ext cx="11826688" cy="1573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CONCLUSIONI E SVILUPPI FUTURI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39238" y="4346985"/>
            <a:ext cx="9525" cy="592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30"/>
              </a:lnSpc>
              <a:spcBef>
                <a:spcPct val="0"/>
              </a:spcBef>
            </a:pPr>
            <a:endParaRPr dirty="0"/>
          </a:p>
        </p:txBody>
      </p:sp>
      <p:sp>
        <p:nvSpPr>
          <p:cNvPr id="6" name="TextBox 6"/>
          <p:cNvSpPr txBox="1"/>
          <p:nvPr/>
        </p:nvSpPr>
        <p:spPr>
          <a:xfrm>
            <a:off x="415764" y="1805108"/>
            <a:ext cx="17446946" cy="2821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it-IT" sz="2607" b="1" u="sng" noProof="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it-IT" sz="2607" b="1" u="sng" noProof="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riscontrati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Il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progetto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è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svolto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senza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particolari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problematiche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legate 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ritardi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consegna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o 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mancate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conoscenze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specifiche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materia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Le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uniche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difficoltà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sono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state legate alla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creazione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prototipo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data 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poca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esperienza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nell’utilizzo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linguaggi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programmazione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della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stessa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piattaforma</a:t>
            </a: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Unity.</a:t>
            </a:r>
          </a:p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en-US" sz="260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50"/>
              </a:lnSpc>
              <a:spcBef>
                <a:spcPct val="0"/>
              </a:spcBef>
            </a:pPr>
            <a:r>
              <a:rPr lang="en-US" sz="2607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Miglioramenti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607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futuri</a:t>
            </a:r>
            <a:r>
              <a:rPr lang="en-US" sz="2607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25290" y="4649258"/>
            <a:ext cx="17228492" cy="5050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60"/>
              </a:lnSpc>
            </a:pP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cambiamento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principale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compiere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fase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successiva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potrebbe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essere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rappresentazione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verosimile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un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realistico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poiché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prodotto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è solo un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esempio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far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comprendere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visivamente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quale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nostra idea di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progetto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algn="l">
              <a:lnSpc>
                <a:spcPts val="3660"/>
              </a:lnSpc>
            </a:pP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60"/>
              </a:lnSpc>
            </a:pP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Un’altra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modifica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può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essere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un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movimento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agevole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veritiero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dell’auto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vista del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parcheggio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chiara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 </a:t>
            </a:r>
          </a:p>
          <a:p>
            <a:pPr algn="l">
              <a:lnSpc>
                <a:spcPts val="3660"/>
              </a:lnSpc>
            </a:pP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60"/>
              </a:lnSpc>
            </a:pP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Inoltre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per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rendere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tutto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semplice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coerente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potrebbe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implementare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tutto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Unity,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andando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rimuovere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l’app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“container” e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permettendo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all’utente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utilizzare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piattaforma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più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1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velocemente</a:t>
            </a:r>
            <a:r>
              <a:rPr lang="en-US" sz="261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algn="l">
              <a:lnSpc>
                <a:spcPts val="2219"/>
              </a:lnSpc>
              <a:spcBef>
                <a:spcPct val="0"/>
              </a:spcBef>
            </a:pPr>
            <a:endParaRPr lang="en-US" sz="261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17438740" y="733989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9" y="0"/>
                </a:lnTo>
                <a:lnTo>
                  <a:pt x="436909" y="589422"/>
                </a:lnTo>
                <a:lnTo>
                  <a:pt x="0" y="5894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AutoShape 4"/>
          <p:cNvSpPr/>
          <p:nvPr/>
        </p:nvSpPr>
        <p:spPr>
          <a:xfrm flipV="1">
            <a:off x="1028700" y="1028700"/>
            <a:ext cx="1641004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5" name="AutoShape 5"/>
          <p:cNvSpPr/>
          <p:nvPr/>
        </p:nvSpPr>
        <p:spPr>
          <a:xfrm>
            <a:off x="3050774" y="8110218"/>
            <a:ext cx="12186453" cy="0"/>
          </a:xfrm>
          <a:prstGeom prst="line">
            <a:avLst/>
          </a:prstGeom>
          <a:ln w="19050" cap="flat">
            <a:gradFill>
              <a:gsLst>
                <a:gs pos="0">
                  <a:srgbClr val="FFFFFF">
                    <a:alpha val="0"/>
                  </a:srgbClr>
                </a:gs>
                <a:gs pos="50000">
                  <a:srgbClr val="FFF500">
                    <a:alpha val="185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6" name="TextBox 6"/>
          <p:cNvSpPr txBox="1"/>
          <p:nvPr/>
        </p:nvSpPr>
        <p:spPr>
          <a:xfrm>
            <a:off x="3376792" y="1760165"/>
            <a:ext cx="11713855" cy="6766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78"/>
              </a:lnSpc>
            </a:pPr>
            <a:r>
              <a:rPr lang="en-US" sz="19270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GRAZIE PER</a:t>
            </a:r>
          </a:p>
          <a:p>
            <a:pPr algn="ctr">
              <a:lnSpc>
                <a:spcPts val="26978"/>
              </a:lnSpc>
              <a:spcBef>
                <a:spcPct val="0"/>
              </a:spcBef>
            </a:pPr>
            <a:r>
              <a:rPr lang="en-US" sz="19270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L’ATTENZIONE!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" name="Freeform 3"/>
          <p:cNvSpPr/>
          <p:nvPr/>
        </p:nvSpPr>
        <p:spPr>
          <a:xfrm>
            <a:off x="15302598" y="6328780"/>
            <a:ext cx="2474539" cy="3338333"/>
          </a:xfrm>
          <a:custGeom>
            <a:avLst/>
            <a:gdLst/>
            <a:ahLst/>
            <a:cxnLst/>
            <a:rect l="l" t="t" r="r" b="b"/>
            <a:pathLst>
              <a:path w="2474539" h="3338333">
                <a:moveTo>
                  <a:pt x="0" y="0"/>
                </a:moveTo>
                <a:lnTo>
                  <a:pt x="2474539" y="0"/>
                </a:lnTo>
                <a:lnTo>
                  <a:pt x="2474539" y="3338332"/>
                </a:lnTo>
                <a:lnTo>
                  <a:pt x="0" y="33383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4" name="AutoShape 4"/>
          <p:cNvSpPr/>
          <p:nvPr/>
        </p:nvSpPr>
        <p:spPr>
          <a:xfrm>
            <a:off x="1993211" y="2578554"/>
            <a:ext cx="1430157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 dirty="0"/>
          </a:p>
        </p:txBody>
      </p:sp>
      <p:sp>
        <p:nvSpPr>
          <p:cNvPr id="5" name="TextBox 5"/>
          <p:cNvSpPr txBox="1"/>
          <p:nvPr/>
        </p:nvSpPr>
        <p:spPr>
          <a:xfrm>
            <a:off x="2603610" y="455435"/>
            <a:ext cx="13090612" cy="1811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dirty="0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 il </a:t>
            </a:r>
            <a:r>
              <a:rPr lang="en-US" sz="5200" dirty="0" err="1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futuro</a:t>
            </a:r>
            <a:r>
              <a:rPr lang="en-US" sz="5200" dirty="0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 del </a:t>
            </a:r>
            <a:r>
              <a:rPr lang="en-US" sz="5200" dirty="0" err="1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parcheggio</a:t>
            </a:r>
            <a:r>
              <a:rPr lang="en-US" sz="5200" dirty="0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 </a:t>
            </a:r>
            <a:r>
              <a:rPr lang="en-US" sz="5200" dirty="0" err="1">
                <a:solidFill>
                  <a:srgbClr val="FFF500"/>
                </a:solidFill>
                <a:latin typeface="Intro Rust"/>
                <a:ea typeface="Intro Rust"/>
                <a:cs typeface="Intro Rust"/>
                <a:sym typeface="Intro Rust"/>
              </a:rPr>
              <a:t>autonomo</a:t>
            </a:r>
            <a:endParaRPr lang="en-US" sz="5200" dirty="0">
              <a:solidFill>
                <a:srgbClr val="FFF500"/>
              </a:solidFill>
              <a:latin typeface="Intro Rust"/>
              <a:ea typeface="Intro Rust"/>
              <a:cs typeface="Intro Rust"/>
              <a:sym typeface="Intro Rus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825279" y="3146900"/>
            <a:ext cx="13864027" cy="4397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5529" lvl="1" indent="-357764" algn="l">
              <a:lnSpc>
                <a:spcPts val="4639"/>
              </a:lnSpc>
              <a:buFont typeface="Arial"/>
              <a:buChar char="•"/>
            </a:pP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Il Progetto </a:t>
            </a:r>
            <a:r>
              <a:rPr lang="en-US" sz="331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EasyParking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rappresenta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un’applicazione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che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occupa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gestire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le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prenotazioni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per il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parcheggio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un locale in modo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efficiente</a:t>
            </a:r>
            <a:r>
              <a:rPr lang="en-US" sz="3314" u="sng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3314" u="sng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sicuro</a:t>
            </a:r>
            <a:r>
              <a:rPr lang="en-US" sz="3314" u="sng" dirty="0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l">
              <a:lnSpc>
                <a:spcPts val="4639"/>
              </a:lnSpc>
            </a:pPr>
            <a:endParaRPr lang="en-US" sz="3314" u="sng" dirty="0">
              <a:solidFill>
                <a:srgbClr val="FFF500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715529" lvl="1" indent="-357764" algn="l">
              <a:lnSpc>
                <a:spcPts val="4639"/>
              </a:lnSpc>
              <a:buFont typeface="Arial"/>
              <a:buChar char="•"/>
            </a:pPr>
            <a:r>
              <a:rPr lang="en-US" sz="331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Team di </a:t>
            </a:r>
            <a:r>
              <a:rPr lang="en-US" sz="331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sviluppo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(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gruppo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lavoro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composto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da </a:t>
            </a:r>
            <a:r>
              <a:rPr lang="en-US" sz="331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Fabio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331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Cofano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331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Francesco Flore</a:t>
            </a:r>
            <a:r>
              <a:rPr lang="en-US" sz="3314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) </a:t>
            </a:r>
          </a:p>
          <a:p>
            <a:pPr algn="ctr">
              <a:lnSpc>
                <a:spcPts val="7291"/>
              </a:lnSpc>
              <a:spcBef>
                <a:spcPct val="0"/>
              </a:spcBef>
            </a:pPr>
            <a:endParaRPr lang="en-US" sz="3314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59807" y="1393973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348249" y="1688684"/>
            <a:ext cx="1711155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5610098" y="40252"/>
            <a:ext cx="6587859" cy="14526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036"/>
              </a:lnSpc>
              <a:spcBef>
                <a:spcPct val="0"/>
              </a:spcBef>
            </a:pPr>
            <a:r>
              <a:rPr lang="en-US" sz="9311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I NOSTRI OBIETTIVI</a:t>
            </a:r>
          </a:p>
        </p:txBody>
      </p:sp>
      <p:sp>
        <p:nvSpPr>
          <p:cNvPr id="5" name="Freeform 5"/>
          <p:cNvSpPr/>
          <p:nvPr/>
        </p:nvSpPr>
        <p:spPr>
          <a:xfrm>
            <a:off x="2809016" y="4096318"/>
            <a:ext cx="3670756" cy="3419824"/>
          </a:xfrm>
          <a:custGeom>
            <a:avLst/>
            <a:gdLst/>
            <a:ahLst/>
            <a:cxnLst/>
            <a:rect l="l" t="t" r="r" b="b"/>
            <a:pathLst>
              <a:path w="3670756" h="3419824">
                <a:moveTo>
                  <a:pt x="0" y="0"/>
                </a:moveTo>
                <a:lnTo>
                  <a:pt x="3670756" y="0"/>
                </a:lnTo>
                <a:lnTo>
                  <a:pt x="3670756" y="3419824"/>
                </a:lnTo>
                <a:lnTo>
                  <a:pt x="0" y="34198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74" r="-1170" b="-7919"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6" name="Freeform 6"/>
          <p:cNvSpPr/>
          <p:nvPr/>
        </p:nvSpPr>
        <p:spPr>
          <a:xfrm>
            <a:off x="11085088" y="6072934"/>
            <a:ext cx="6144246" cy="3419820"/>
          </a:xfrm>
          <a:custGeom>
            <a:avLst/>
            <a:gdLst/>
            <a:ahLst/>
            <a:cxnLst/>
            <a:rect l="l" t="t" r="r" b="b"/>
            <a:pathLst>
              <a:path w="7147255" h="3805181">
                <a:moveTo>
                  <a:pt x="0" y="0"/>
                </a:moveTo>
                <a:lnTo>
                  <a:pt x="7147255" y="0"/>
                </a:lnTo>
                <a:lnTo>
                  <a:pt x="7147255" y="3805181"/>
                </a:lnTo>
                <a:lnTo>
                  <a:pt x="0" y="380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6372" b="-5145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TextBox 7"/>
          <p:cNvSpPr txBox="1"/>
          <p:nvPr/>
        </p:nvSpPr>
        <p:spPr>
          <a:xfrm>
            <a:off x="1028700" y="2081795"/>
            <a:ext cx="8115300" cy="143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1.Riduzione Lavoro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Illegale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Rimozione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“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parcheggiatori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abusivi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”, figure designate in modo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illecito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dai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proprietari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o da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terzi</a:t>
            </a:r>
            <a:endParaRPr lang="en-US" sz="2699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033918" y="3533835"/>
            <a:ext cx="6425889" cy="1924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2.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Localizzazione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Parcheggio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Risoluzione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problema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dell'auto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"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smarrita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" (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utenti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che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dimenticano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la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posizione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 proprio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veicolo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). 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52625" y="8056384"/>
            <a:ext cx="7855431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3.Efficienza </a:t>
            </a:r>
            <a:r>
              <a:rPr lang="en-US" sz="26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Operativa</a:t>
            </a: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Eliminazione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della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confusione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ritardi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all'ingresso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all’uscita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699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locali</a:t>
            </a:r>
            <a:r>
              <a:rPr lang="en-US" sz="26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</p:txBody>
      </p:sp>
      <p:sp>
        <p:nvSpPr>
          <p:cNvPr id="11" name="Freeform 11"/>
          <p:cNvSpPr/>
          <p:nvPr/>
        </p:nvSpPr>
        <p:spPr>
          <a:xfrm>
            <a:off x="525788" y="1993186"/>
            <a:ext cx="8237212" cy="1710022"/>
          </a:xfrm>
          <a:custGeom>
            <a:avLst/>
            <a:gdLst/>
            <a:ahLst/>
            <a:cxnLst/>
            <a:rect l="l" t="t" r="r" b="b"/>
            <a:pathLst>
              <a:path w="2243269" h="417075">
                <a:moveTo>
                  <a:pt x="0" y="0"/>
                </a:moveTo>
                <a:lnTo>
                  <a:pt x="2243269" y="0"/>
                </a:lnTo>
                <a:lnTo>
                  <a:pt x="2243269" y="417075"/>
                </a:lnTo>
                <a:lnTo>
                  <a:pt x="0" y="417075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19050" cap="sq">
            <a:solidFill>
              <a:srgbClr val="FFF500"/>
            </a:solidFill>
            <a:prstDash val="lgDash"/>
            <a:miter/>
          </a:ln>
        </p:spPr>
        <p:txBody>
          <a:bodyPr/>
          <a:lstStyle/>
          <a:p>
            <a:endParaRPr lang="it-IT" dirty="0"/>
          </a:p>
        </p:txBody>
      </p:sp>
      <p:grpSp>
        <p:nvGrpSpPr>
          <p:cNvPr id="13" name="Group 13"/>
          <p:cNvGrpSpPr/>
          <p:nvPr/>
        </p:nvGrpSpPr>
        <p:grpSpPr>
          <a:xfrm>
            <a:off x="10693552" y="3383647"/>
            <a:ext cx="6927319" cy="2224687"/>
            <a:chOff x="0" y="0"/>
            <a:chExt cx="1910369" cy="5859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10369" cy="585926"/>
            </a:xfrm>
            <a:custGeom>
              <a:avLst/>
              <a:gdLst/>
              <a:ahLst/>
              <a:cxnLst/>
              <a:rect l="l" t="t" r="r" b="b"/>
              <a:pathLst>
                <a:path w="1910369" h="585926">
                  <a:moveTo>
                    <a:pt x="0" y="0"/>
                  </a:moveTo>
                  <a:lnTo>
                    <a:pt x="1910369" y="0"/>
                  </a:lnTo>
                  <a:lnTo>
                    <a:pt x="1910369" y="585926"/>
                  </a:lnTo>
                  <a:lnTo>
                    <a:pt x="0" y="5859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1910369" cy="6526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57579" y="7585874"/>
            <a:ext cx="8872221" cy="2173076"/>
            <a:chOff x="0" y="-66675"/>
            <a:chExt cx="2336717" cy="498300"/>
          </a:xfrm>
        </p:grpSpPr>
        <p:sp>
          <p:nvSpPr>
            <p:cNvPr id="17" name="Freeform 17"/>
            <p:cNvSpPr/>
            <p:nvPr/>
          </p:nvSpPr>
          <p:spPr>
            <a:xfrm>
              <a:off x="93448" y="3149"/>
              <a:ext cx="2243269" cy="428476"/>
            </a:xfrm>
            <a:custGeom>
              <a:avLst/>
              <a:gdLst/>
              <a:ahLst/>
              <a:cxnLst/>
              <a:rect l="l" t="t" r="r" b="b"/>
              <a:pathLst>
                <a:path w="2243269" h="428476">
                  <a:moveTo>
                    <a:pt x="0" y="0"/>
                  </a:moveTo>
                  <a:lnTo>
                    <a:pt x="2243269" y="0"/>
                  </a:lnTo>
                  <a:lnTo>
                    <a:pt x="2243269" y="428476"/>
                  </a:lnTo>
                  <a:lnTo>
                    <a:pt x="0" y="4284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2243269" cy="49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306806" y="1314153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1028700" y="1608864"/>
            <a:ext cx="1598040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grpSp>
        <p:nvGrpSpPr>
          <p:cNvPr id="4" name="Group 4"/>
          <p:cNvGrpSpPr/>
          <p:nvPr/>
        </p:nvGrpSpPr>
        <p:grpSpPr>
          <a:xfrm>
            <a:off x="9862647" y="2275613"/>
            <a:ext cx="6701649" cy="6402521"/>
            <a:chOff x="0" y="0"/>
            <a:chExt cx="2831993" cy="102059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31993" cy="1020599"/>
            </a:xfrm>
            <a:custGeom>
              <a:avLst/>
              <a:gdLst/>
              <a:ahLst/>
              <a:cxnLst/>
              <a:rect l="l" t="t" r="r" b="b"/>
              <a:pathLst>
                <a:path w="2831993" h="1020599">
                  <a:moveTo>
                    <a:pt x="0" y="0"/>
                  </a:moveTo>
                  <a:lnTo>
                    <a:pt x="2831993" y="0"/>
                  </a:lnTo>
                  <a:lnTo>
                    <a:pt x="2831993" y="1020599"/>
                  </a:lnTo>
                  <a:lnTo>
                    <a:pt x="0" y="10205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831993" cy="10872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0130279" y="2683334"/>
            <a:ext cx="1108167" cy="1222805"/>
          </a:xfrm>
          <a:custGeom>
            <a:avLst/>
            <a:gdLst/>
            <a:ahLst/>
            <a:cxnLst/>
            <a:rect l="l" t="t" r="r" b="b"/>
            <a:pathLst>
              <a:path w="1108167" h="1222805">
                <a:moveTo>
                  <a:pt x="0" y="0"/>
                </a:moveTo>
                <a:lnTo>
                  <a:pt x="1108166" y="0"/>
                </a:lnTo>
                <a:lnTo>
                  <a:pt x="1108166" y="1222805"/>
                </a:lnTo>
                <a:lnTo>
                  <a:pt x="0" y="12228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0130279" y="4698338"/>
            <a:ext cx="1083782" cy="1115863"/>
          </a:xfrm>
          <a:custGeom>
            <a:avLst/>
            <a:gdLst/>
            <a:ahLst/>
            <a:cxnLst/>
            <a:rect l="l" t="t" r="r" b="b"/>
            <a:pathLst>
              <a:path w="1083782" h="1115863">
                <a:moveTo>
                  <a:pt x="0" y="0"/>
                </a:moveTo>
                <a:lnTo>
                  <a:pt x="1083781" y="0"/>
                </a:lnTo>
                <a:lnTo>
                  <a:pt x="1083781" y="1115862"/>
                </a:lnTo>
                <a:lnTo>
                  <a:pt x="0" y="11158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Freeform 9"/>
          <p:cNvSpPr/>
          <p:nvPr/>
        </p:nvSpPr>
        <p:spPr>
          <a:xfrm>
            <a:off x="12048925" y="4002213"/>
            <a:ext cx="3497040" cy="4293883"/>
          </a:xfrm>
          <a:custGeom>
            <a:avLst/>
            <a:gdLst/>
            <a:ahLst/>
            <a:cxnLst/>
            <a:rect l="l" t="t" r="r" b="b"/>
            <a:pathLst>
              <a:path w="3497040" h="4293883">
                <a:moveTo>
                  <a:pt x="0" y="0"/>
                </a:moveTo>
                <a:lnTo>
                  <a:pt x="3497040" y="0"/>
                </a:lnTo>
                <a:lnTo>
                  <a:pt x="3497040" y="4293883"/>
                </a:lnTo>
                <a:lnTo>
                  <a:pt x="0" y="42938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053" r="-1473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0" name="TextBox 10"/>
          <p:cNvSpPr txBox="1"/>
          <p:nvPr/>
        </p:nvSpPr>
        <p:spPr>
          <a:xfrm>
            <a:off x="2411957" y="309945"/>
            <a:ext cx="12744061" cy="10048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970"/>
              </a:lnSpc>
              <a:spcBef>
                <a:spcPct val="0"/>
              </a:spcBef>
            </a:pPr>
            <a:r>
              <a:rPr lang="en-US" sz="64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USER JOURNEY: UN'ESPERIENZA </a:t>
            </a:r>
            <a:r>
              <a:rPr lang="en-US" sz="6407" b="1" dirty="0" err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rapida</a:t>
            </a:r>
            <a:r>
              <a:rPr lang="en-US" sz="64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ed </a:t>
            </a:r>
            <a:r>
              <a:rPr lang="en-US" sz="6407" b="1" dirty="0" err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efficace</a:t>
            </a:r>
            <a:endParaRPr lang="en-US" sz="6407" b="1" dirty="0">
              <a:solidFill>
                <a:srgbClr val="FFF500"/>
              </a:solidFill>
              <a:latin typeface="Bebas Neue Bold"/>
              <a:ea typeface="Bebas Neue Bold"/>
              <a:cs typeface="Bebas Neue Bold"/>
              <a:sym typeface="Bebas Neu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94244" y="2196924"/>
            <a:ext cx="2411291" cy="59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Processo: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485843" y="2588084"/>
            <a:ext cx="6257871" cy="1173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sz="3299" u="sng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Tutto ciò che ti serve a portata di click</a:t>
            </a:r>
            <a:r>
              <a:rPr lang="en-US" sz="3299">
                <a:solidFill>
                  <a:srgbClr val="FFF500"/>
                </a:solidFill>
                <a:latin typeface="Poppins Light"/>
                <a:ea typeface="Poppins Light"/>
                <a:cs typeface="Poppins Light"/>
                <a:sym typeface="Poppins Light"/>
              </a:rPr>
              <a:t>!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808430"/>
            <a:ext cx="7755288" cy="6859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Registrazione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e Login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Accesso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sicuro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con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credenziali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personali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Ricerca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Intelligente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Selezione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della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località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della data e degli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orari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arrivo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uscita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Selezione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Posto: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mostra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esclusivamente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posti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disponibili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quella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data e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quel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preciso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slot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temporale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Transazione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Protetta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Pagamento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tramite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gateway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esterni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(es. PayPal) con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conferma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immediata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dati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della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prenotazione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555971" lvl="1" indent="-277986" algn="l">
              <a:lnSpc>
                <a:spcPts val="3605"/>
              </a:lnSpc>
              <a:buFont typeface="Arial"/>
              <a:buChar char="•"/>
            </a:pPr>
            <a:r>
              <a:rPr lang="en-US" sz="2575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Navigazione</a:t>
            </a:r>
            <a:r>
              <a:rPr lang="en-US" sz="2575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Attivazione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modello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virtuale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il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raggiungimento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del </a:t>
            </a:r>
            <a:r>
              <a:rPr lang="en-US" sz="257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posto</a:t>
            </a:r>
            <a:r>
              <a:rPr lang="en-US" sz="257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auto.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  <a:endParaRPr lang="en-US" sz="2575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47280" y="1482709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2"/>
                </a:lnTo>
                <a:lnTo>
                  <a:pt x="0" y="5894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028700" y="1777420"/>
            <a:ext cx="1630381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1028700" y="2558020"/>
            <a:ext cx="7079533" cy="477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Modello 3D:</a:t>
            </a:r>
            <a:r>
              <a:rPr lang="en-US" sz="2699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Un'auto virtuale guida l'utente dall'ingresso del locale al posto assegnato.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Supporto per uscita: </a:t>
            </a:r>
            <a:r>
              <a:rPr lang="en-US" sz="2699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Ottimizzazione del tragitto verso l'uscita al termine della permanenza.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Tecnologia: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Utilizzo di </a:t>
            </a:r>
            <a:r>
              <a:rPr lang="en-US" sz="2699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Unity (C#)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sz="2699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 NavMesh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percorsi fluidi e senza lag.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endParaRPr lang="en-US" sz="269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2144462"/>
            <a:ext cx="7429500" cy="5275316"/>
            <a:chOff x="0" y="0"/>
            <a:chExt cx="2221653" cy="13893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21653" cy="1389384"/>
            </a:xfrm>
            <a:custGeom>
              <a:avLst/>
              <a:gdLst/>
              <a:ahLst/>
              <a:cxnLst/>
              <a:rect l="l" t="t" r="r" b="b"/>
              <a:pathLst>
                <a:path w="2221653" h="1389384">
                  <a:moveTo>
                    <a:pt x="0" y="0"/>
                  </a:moveTo>
                  <a:lnTo>
                    <a:pt x="2221653" y="0"/>
                  </a:lnTo>
                  <a:lnTo>
                    <a:pt x="2221653" y="1389384"/>
                  </a:lnTo>
                  <a:lnTo>
                    <a:pt x="0" y="13893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2221653" cy="14560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833769" y="2187080"/>
            <a:ext cx="5473622" cy="2794100"/>
          </a:xfrm>
          <a:custGeom>
            <a:avLst/>
            <a:gdLst/>
            <a:ahLst/>
            <a:cxnLst/>
            <a:rect l="l" t="t" r="r" b="b"/>
            <a:pathLst>
              <a:path w="5473622" h="2794100">
                <a:moveTo>
                  <a:pt x="0" y="0"/>
                </a:moveTo>
                <a:lnTo>
                  <a:pt x="5473622" y="0"/>
                </a:lnTo>
                <a:lnTo>
                  <a:pt x="5473622" y="2794100"/>
                </a:lnTo>
                <a:lnTo>
                  <a:pt x="0" y="27941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9230" t="-112623" r="-98442" b="-115709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Freeform 9"/>
          <p:cNvSpPr/>
          <p:nvPr/>
        </p:nvSpPr>
        <p:spPr>
          <a:xfrm>
            <a:off x="10285969" y="5581255"/>
            <a:ext cx="6973331" cy="3846511"/>
          </a:xfrm>
          <a:custGeom>
            <a:avLst/>
            <a:gdLst/>
            <a:ahLst/>
            <a:cxnLst/>
            <a:rect l="l" t="t" r="r" b="b"/>
            <a:pathLst>
              <a:path w="6973331" h="3846511">
                <a:moveTo>
                  <a:pt x="0" y="0"/>
                </a:moveTo>
                <a:lnTo>
                  <a:pt x="6973331" y="0"/>
                </a:lnTo>
                <a:lnTo>
                  <a:pt x="6973331" y="3846512"/>
                </a:lnTo>
                <a:lnTo>
                  <a:pt x="0" y="38465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087" r="-2695" b="-308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0" name="TextBox 10"/>
          <p:cNvSpPr txBox="1"/>
          <p:nvPr/>
        </p:nvSpPr>
        <p:spPr>
          <a:xfrm>
            <a:off x="2035800" y="90595"/>
            <a:ext cx="14216400" cy="1362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90"/>
              </a:lnSpc>
              <a:spcBef>
                <a:spcPct val="0"/>
              </a:spcBef>
            </a:pPr>
            <a:r>
              <a:rPr lang="en-US" sz="87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VISUALIZZAZIONE VIRTUALE DEL PERCORSO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4369" b="1951"/>
          <a:stretch>
            <a:fillRect/>
          </a:stretch>
        </p:blipFill>
        <p:spPr>
          <a:xfrm>
            <a:off x="1169071" y="853595"/>
            <a:ext cx="15949858" cy="8404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53763" y="1808722"/>
            <a:ext cx="12980474" cy="8321487"/>
            <a:chOff x="0" y="-66675"/>
            <a:chExt cx="3418726" cy="2100637"/>
          </a:xfrm>
        </p:grpSpPr>
        <p:sp>
          <p:nvSpPr>
            <p:cNvPr id="3" name="Freeform 3"/>
            <p:cNvSpPr/>
            <p:nvPr/>
          </p:nvSpPr>
          <p:spPr>
            <a:xfrm>
              <a:off x="0" y="-14423"/>
              <a:ext cx="3418726" cy="2033962"/>
            </a:xfrm>
            <a:custGeom>
              <a:avLst/>
              <a:gdLst/>
              <a:ahLst/>
              <a:cxnLst/>
              <a:rect l="l" t="t" r="r" b="b"/>
              <a:pathLst>
                <a:path w="3418726" h="2033962">
                  <a:moveTo>
                    <a:pt x="0" y="0"/>
                  </a:moveTo>
                  <a:lnTo>
                    <a:pt x="3418726" y="0"/>
                  </a:lnTo>
                  <a:lnTo>
                    <a:pt x="3418726" y="2033962"/>
                  </a:lnTo>
                  <a:lnTo>
                    <a:pt x="0" y="2033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500"/>
              </a:solidFill>
              <a:prstDash val="lgDash"/>
              <a:miter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418726" cy="2100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7259300" y="1525917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AutoShape 6"/>
          <p:cNvSpPr/>
          <p:nvPr/>
        </p:nvSpPr>
        <p:spPr>
          <a:xfrm>
            <a:off x="1028700" y="1820628"/>
            <a:ext cx="1614985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7" name="Freeform 7"/>
          <p:cNvSpPr/>
          <p:nvPr/>
        </p:nvSpPr>
        <p:spPr>
          <a:xfrm>
            <a:off x="3607280" y="2238177"/>
            <a:ext cx="178854" cy="626559"/>
          </a:xfrm>
          <a:custGeom>
            <a:avLst/>
            <a:gdLst/>
            <a:ahLst/>
            <a:cxnLst/>
            <a:rect l="l" t="t" r="r" b="b"/>
            <a:pathLst>
              <a:path w="178854" h="626559">
                <a:moveTo>
                  <a:pt x="0" y="0"/>
                </a:moveTo>
                <a:lnTo>
                  <a:pt x="178854" y="0"/>
                </a:lnTo>
                <a:lnTo>
                  <a:pt x="178854" y="626559"/>
                </a:lnTo>
                <a:lnTo>
                  <a:pt x="0" y="6265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3585640" y="3550204"/>
            <a:ext cx="177480" cy="621746"/>
          </a:xfrm>
          <a:custGeom>
            <a:avLst/>
            <a:gdLst/>
            <a:ahLst/>
            <a:cxnLst/>
            <a:rect l="l" t="t" r="r" b="b"/>
            <a:pathLst>
              <a:path w="177480" h="621746">
                <a:moveTo>
                  <a:pt x="0" y="0"/>
                </a:moveTo>
                <a:lnTo>
                  <a:pt x="177480" y="0"/>
                </a:lnTo>
                <a:lnTo>
                  <a:pt x="177480" y="621746"/>
                </a:lnTo>
                <a:lnTo>
                  <a:pt x="0" y="6217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3620246" y="140172"/>
            <a:ext cx="11047508" cy="1440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REQUISITI DI SISTEMA (FURPS+)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968114" y="2165799"/>
            <a:ext cx="11424286" cy="81749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Funzionalità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(F)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: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Autenticazione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gestione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prenotazioni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modello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3D del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percorso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just">
              <a:lnSpc>
                <a:spcPts val="3359"/>
              </a:lnSpc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Usabilità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(U):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Interfaccia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intuitiva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cancellazione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simultanea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date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passate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o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posti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non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disponibili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just">
              <a:lnSpc>
                <a:spcPts val="3359"/>
              </a:lnSpc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Affidabilità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(R):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Prevenzione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doppie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prenotazioni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gestione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crash del gateway di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pagamento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just">
              <a:lnSpc>
                <a:spcPts val="3359"/>
              </a:lnSpc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Prestazioni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(P):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Risposta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agli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input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immediata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caricamento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disponibilità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posti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in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meno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5 secondi. Il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percorso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riprodotto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su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Unity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deve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essere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fluido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privo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lag.</a:t>
            </a:r>
          </a:p>
          <a:p>
            <a:pPr algn="just">
              <a:lnSpc>
                <a:spcPts val="3359"/>
              </a:lnSpc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Supportabilità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(S):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App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containerizzata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per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garantire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funzionamento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identico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in ogni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ambiente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L'architettura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deve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permettere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modificare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facilmente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la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mappa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parcheggio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configurare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giorni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chiusura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festività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orari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apertura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tramite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un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pannello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di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controllo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, senza dover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riscrivere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il </a:t>
            </a:r>
            <a:r>
              <a:rPr lang="en-US" sz="2400" dirty="0" err="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codice</a:t>
            </a:r>
            <a:r>
              <a:rPr lang="en-US" sz="24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sz="2400" dirty="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3587014" y="7719547"/>
            <a:ext cx="178854" cy="626559"/>
          </a:xfrm>
          <a:custGeom>
            <a:avLst/>
            <a:gdLst/>
            <a:ahLst/>
            <a:cxnLst/>
            <a:rect l="l" t="t" r="r" b="b"/>
            <a:pathLst>
              <a:path w="178854" h="626559">
                <a:moveTo>
                  <a:pt x="0" y="0"/>
                </a:moveTo>
                <a:lnTo>
                  <a:pt x="178854" y="0"/>
                </a:lnTo>
                <a:lnTo>
                  <a:pt x="178854" y="626559"/>
                </a:lnTo>
                <a:lnTo>
                  <a:pt x="0" y="6265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2" name="Freeform 12"/>
          <p:cNvSpPr/>
          <p:nvPr/>
        </p:nvSpPr>
        <p:spPr>
          <a:xfrm>
            <a:off x="3585640" y="4830220"/>
            <a:ext cx="178854" cy="626559"/>
          </a:xfrm>
          <a:custGeom>
            <a:avLst/>
            <a:gdLst/>
            <a:ahLst/>
            <a:cxnLst/>
            <a:rect l="l" t="t" r="r" b="b"/>
            <a:pathLst>
              <a:path w="178854" h="626559">
                <a:moveTo>
                  <a:pt x="0" y="0"/>
                </a:moveTo>
                <a:lnTo>
                  <a:pt x="178854" y="0"/>
                </a:lnTo>
                <a:lnTo>
                  <a:pt x="178854" y="626560"/>
                </a:lnTo>
                <a:lnTo>
                  <a:pt x="0" y="6265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3" name="Freeform 13"/>
          <p:cNvSpPr/>
          <p:nvPr/>
        </p:nvSpPr>
        <p:spPr>
          <a:xfrm>
            <a:off x="3587014" y="6114005"/>
            <a:ext cx="177480" cy="621746"/>
          </a:xfrm>
          <a:custGeom>
            <a:avLst/>
            <a:gdLst/>
            <a:ahLst/>
            <a:cxnLst/>
            <a:rect l="l" t="t" r="r" b="b"/>
            <a:pathLst>
              <a:path w="177480" h="621746">
                <a:moveTo>
                  <a:pt x="0" y="0"/>
                </a:moveTo>
                <a:lnTo>
                  <a:pt x="177480" y="0"/>
                </a:lnTo>
                <a:lnTo>
                  <a:pt x="177480" y="621745"/>
                </a:lnTo>
                <a:lnTo>
                  <a:pt x="0" y="6217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1400648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 flipV="1">
            <a:off x="1028700" y="1695358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3920934" y="0"/>
            <a:ext cx="10446132" cy="1440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890"/>
              </a:lnSpc>
              <a:spcBef>
                <a:spcPct val="0"/>
              </a:spcBef>
            </a:pPr>
            <a:r>
              <a:rPr lang="en-US" sz="9207" b="1" dirty="0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LA SCELTA DELLE TECNOLOGIE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10233" y="2324100"/>
            <a:ext cx="11267534" cy="7093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87"/>
              </a:lnSpc>
            </a:pPr>
            <a:r>
              <a:rPr lang="en-US" sz="263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Modello</a:t>
            </a:r>
            <a:r>
              <a:rPr lang="en-US" sz="263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634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Architetturale</a:t>
            </a:r>
            <a:r>
              <a:rPr lang="en-US" sz="263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Microservizi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con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approccio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"Unity as a Library" (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UaaL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687"/>
              </a:lnSpc>
            </a:pPr>
            <a:r>
              <a:rPr lang="en-US" sz="2634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Stack Tecnologico:</a:t>
            </a:r>
          </a:p>
          <a:p>
            <a:pPr algn="just">
              <a:lnSpc>
                <a:spcPts val="3687"/>
              </a:lnSpc>
            </a:pPr>
            <a:endParaRPr lang="en-US" sz="2634" b="1" u="sng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Frontend: Flutter 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(App container cross-platform).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Backend: Node.js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Gestione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richieste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I/O).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Database: PostgreSQL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Transazioni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sicure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Motore</a:t>
            </a: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3D: Unity con C#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(Sistema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NavMesh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percorsi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just">
              <a:lnSpc>
                <a:spcPts val="3687"/>
              </a:lnSpc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8719" lvl="1" indent="-284360" algn="just">
              <a:lnSpc>
                <a:spcPts val="3687"/>
              </a:lnSpc>
              <a:buFont typeface="Arial"/>
              <a:buChar char="•"/>
            </a:pPr>
            <a:r>
              <a:rPr lang="en-US" sz="2634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Cloud: Google Cloud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(Data storage per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alleggerire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3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l'app</a:t>
            </a:r>
            <a:r>
              <a:rPr lang="en-US" sz="263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ctr">
              <a:lnSpc>
                <a:spcPts val="3687"/>
              </a:lnSpc>
              <a:spcBef>
                <a:spcPct val="0"/>
              </a:spcBef>
            </a:pPr>
            <a:endParaRPr lang="en-US" sz="2634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1028700"/>
            <a:ext cx="436908" cy="589421"/>
          </a:xfrm>
          <a:custGeom>
            <a:avLst/>
            <a:gdLst/>
            <a:ahLst/>
            <a:cxnLst/>
            <a:rect l="l" t="t" r="r" b="b"/>
            <a:pathLst>
              <a:path w="436908" h="589421">
                <a:moveTo>
                  <a:pt x="0" y="0"/>
                </a:moveTo>
                <a:lnTo>
                  <a:pt x="436908" y="0"/>
                </a:lnTo>
                <a:lnTo>
                  <a:pt x="436908" y="589421"/>
                </a:lnTo>
                <a:lnTo>
                  <a:pt x="0" y="589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149680" y="1375047"/>
            <a:ext cx="1593105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685800" y="2080268"/>
            <a:ext cx="229146" cy="229146"/>
          </a:xfrm>
          <a:custGeom>
            <a:avLst/>
            <a:gdLst/>
            <a:ahLst/>
            <a:cxnLst/>
            <a:rect l="l" t="t" r="r" b="b"/>
            <a:pathLst>
              <a:path w="229146" h="229146">
                <a:moveTo>
                  <a:pt x="0" y="0"/>
                </a:moveTo>
                <a:lnTo>
                  <a:pt x="229147" y="0"/>
                </a:lnTo>
                <a:lnTo>
                  <a:pt x="229147" y="229146"/>
                </a:lnTo>
                <a:lnTo>
                  <a:pt x="0" y="2291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>
            <a:off x="685800" y="1637754"/>
            <a:ext cx="229146" cy="229146"/>
          </a:xfrm>
          <a:custGeom>
            <a:avLst/>
            <a:gdLst/>
            <a:ahLst/>
            <a:cxnLst/>
            <a:rect l="l" t="t" r="r" b="b"/>
            <a:pathLst>
              <a:path w="229146" h="229146">
                <a:moveTo>
                  <a:pt x="0" y="0"/>
                </a:moveTo>
                <a:lnTo>
                  <a:pt x="229147" y="0"/>
                </a:lnTo>
                <a:lnTo>
                  <a:pt x="229147" y="229146"/>
                </a:lnTo>
                <a:lnTo>
                  <a:pt x="0" y="2291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Freeform 6"/>
          <p:cNvSpPr/>
          <p:nvPr/>
        </p:nvSpPr>
        <p:spPr>
          <a:xfrm>
            <a:off x="2133600" y="3467100"/>
            <a:ext cx="13708378" cy="6334413"/>
          </a:xfrm>
          <a:custGeom>
            <a:avLst/>
            <a:gdLst/>
            <a:ahLst/>
            <a:cxnLst/>
            <a:rect l="l" t="t" r="r" b="b"/>
            <a:pathLst>
              <a:path w="13708378" h="6334413">
                <a:moveTo>
                  <a:pt x="0" y="0"/>
                </a:moveTo>
                <a:lnTo>
                  <a:pt x="13708378" y="0"/>
                </a:lnTo>
                <a:lnTo>
                  <a:pt x="13708378" y="6334413"/>
                </a:lnTo>
                <a:lnTo>
                  <a:pt x="0" y="63344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TextBox 7"/>
          <p:cNvSpPr txBox="1"/>
          <p:nvPr/>
        </p:nvSpPr>
        <p:spPr>
          <a:xfrm>
            <a:off x="3708570" y="-194052"/>
            <a:ext cx="10870860" cy="1517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30"/>
              </a:lnSpc>
              <a:spcBef>
                <a:spcPct val="0"/>
              </a:spcBef>
            </a:pPr>
            <a:r>
              <a:rPr lang="en-US" sz="8807" b="1">
                <a:solidFill>
                  <a:srgbClr val="FFF5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PIANIFICAZIONE DEL PROGETTO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9680" y="1544106"/>
            <a:ext cx="11876156" cy="1210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08"/>
              </a:lnSpc>
            </a:pPr>
            <a:r>
              <a:rPr lang="en-US" sz="2600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Modello</a:t>
            </a:r>
            <a:r>
              <a:rPr lang="en-US" sz="2600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di </a:t>
            </a:r>
            <a:r>
              <a:rPr lang="en-US" sz="2600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Processo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Agile.</a:t>
            </a:r>
          </a:p>
          <a:p>
            <a:pPr algn="just">
              <a:lnSpc>
                <a:spcPts val="3208"/>
              </a:lnSpc>
            </a:pPr>
            <a:r>
              <a:rPr lang="en-US" sz="2600" b="1" u="sng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Pianificazione</a:t>
            </a:r>
            <a:r>
              <a:rPr lang="en-US" sz="2600" b="1" u="sng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(Gantt)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Durata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di 4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settimane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includendo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pianificazione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creazione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prototipo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test e </a:t>
            </a:r>
            <a:r>
              <a:rPr lang="en-US" sz="2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documentazione</a:t>
            </a:r>
            <a:r>
              <a:rPr lang="en-US" sz="2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finale.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794</Words>
  <Application>Microsoft Office PowerPoint</Application>
  <PresentationFormat>Personalizzato</PresentationFormat>
  <Paragraphs>73</Paragraphs>
  <Slides>15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3" baseType="lpstr">
      <vt:lpstr>Calibri</vt:lpstr>
      <vt:lpstr>Arial</vt:lpstr>
      <vt:lpstr>Poppins Bold</vt:lpstr>
      <vt:lpstr>Poppins</vt:lpstr>
      <vt:lpstr>Intro Rust</vt:lpstr>
      <vt:lpstr>Bebas Neue Bold</vt:lpstr>
      <vt:lpstr>Poppins Light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Problemi riscontrati Il progetto è stato svolto senza particolari problematiche legate a ritardi di consegna o a mancate conoscenze specifiche in materia. Le uniche difficoltà sono state legate alla creazione del prototipo, data la poca esperienza</dc:title>
  <dc:creator>Utente</dc:creator>
  <cp:lastModifiedBy>COFANO FABIO</cp:lastModifiedBy>
  <cp:revision>10</cp:revision>
  <dcterms:created xsi:type="dcterms:W3CDTF">2006-08-16T00:00:00Z</dcterms:created>
  <dcterms:modified xsi:type="dcterms:W3CDTF">2026-01-06T17:37:32Z</dcterms:modified>
  <dc:identifier>DAG8LlqrbVI</dc:identifier>
</cp:coreProperties>
</file>

<file path=docProps/thumbnail.jpeg>
</file>